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61" r:id="rId5"/>
    <p:sldId id="267" r:id="rId6"/>
    <p:sldId id="273" r:id="rId7"/>
    <p:sldId id="274" r:id="rId8"/>
    <p:sldId id="268" r:id="rId9"/>
    <p:sldId id="257" r:id="rId10"/>
    <p:sldId id="256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06ACA"/>
    <a:srgbClr val="E565BA"/>
    <a:srgbClr val="FF66FF"/>
    <a:srgbClr val="33CCCC"/>
    <a:srgbClr val="F8F8F8"/>
    <a:srgbClr val="1C1C1C"/>
    <a:srgbClr val="292929"/>
    <a:srgbClr val="DDDDDD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4629" autoAdjust="0"/>
  </p:normalViewPr>
  <p:slideViewPr>
    <p:cSldViewPr>
      <p:cViewPr>
        <p:scale>
          <a:sx n="80" d="100"/>
          <a:sy n="80" d="100"/>
        </p:scale>
        <p:origin x="-1517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2BE6-3556-4D2D-85AB-88CC16F995EF}" type="datetimeFigureOut">
              <a:rPr lang="en-US" smtClean="0"/>
              <a:pPr/>
              <a:t>8/24/2016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AC95-4694-468B-8B4E-50A0C094A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anzen\code\images\intr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hape 58"/>
          <p:cNvCxnSpPr>
            <a:endCxn id="63" idx="1"/>
          </p:cNvCxnSpPr>
          <p:nvPr/>
        </p:nvCxnSpPr>
        <p:spPr>
          <a:xfrm>
            <a:off x="6500826" y="848606"/>
            <a:ext cx="500066" cy="306991"/>
          </a:xfrm>
          <a:prstGeom prst="bentConnector3">
            <a:avLst>
              <a:gd name="adj1" fmla="val -17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9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27151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METRICS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2130019"/>
            <a:ext cx="1428760" cy="292895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var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conditional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loop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function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array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object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canvas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fill &amp; stroke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line &amp; rect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curve &amp; arc</a:t>
            </a:r>
          </a:p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25" y="1701391"/>
            <a:ext cx="1035027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92D050"/>
                </a:solidFill>
              </a:rPr>
              <a:t>JAVASCRIPT</a:t>
            </a:r>
            <a:endParaRPr lang="en-CA" sz="14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0232" y="2130019"/>
            <a:ext cx="1428760" cy="29289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stage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container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shape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bitmap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sound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tween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hit test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filters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1701391"/>
            <a:ext cx="100013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FF9900"/>
                </a:solidFill>
              </a:rPr>
              <a:t>CREATE JS</a:t>
            </a:r>
            <a:endParaRPr lang="en-CA" sz="1400" dirty="0">
              <a:solidFill>
                <a:srgbClr val="FF99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3306" y="2130019"/>
            <a:ext cx="1428760" cy="29289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buttons 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pane &amp; label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slider &amp; dial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picker &amp; pad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tab &amp; grid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drag &amp; drop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hit tests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animate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shapes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frame</a:t>
            </a:r>
          </a:p>
          <a:p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1701391"/>
            <a:ext cx="80490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FF66FF"/>
                </a:solidFill>
              </a:rPr>
              <a:t>ZIM</a:t>
            </a:r>
            <a:endParaRPr lang="en-CA" sz="1400" dirty="0">
              <a:solidFill>
                <a:srgbClr val="FF66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6380" y="2130019"/>
            <a:ext cx="1428760" cy="29289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pages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layout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hotspots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swiping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damping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async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proportion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scaling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scrolling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parallax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2132" y="1701391"/>
            <a:ext cx="80490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FF66FF"/>
                </a:solidFill>
              </a:rPr>
              <a:t>ZIM</a:t>
            </a:r>
            <a:endParaRPr lang="en-CA" sz="1400" dirty="0">
              <a:solidFill>
                <a:srgbClr val="FF66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9454" y="2130019"/>
            <a:ext cx="1428760" cy="29289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creativity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UI &amp; UX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sketch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assets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steps &amp; logic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custom class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module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refactor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debug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test &amp; launch</a:t>
            </a:r>
          </a:p>
          <a:p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1197" y="1701391"/>
            <a:ext cx="81872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FFFF00"/>
                </a:solidFill>
              </a:rPr>
              <a:t>APP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785918" y="5244983"/>
            <a:ext cx="6572296" cy="21431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Arrow 28"/>
          <p:cNvSpPr/>
          <p:nvPr/>
        </p:nvSpPr>
        <p:spPr>
          <a:xfrm>
            <a:off x="3428992" y="5530735"/>
            <a:ext cx="4929222" cy="214314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Arrow 29"/>
          <p:cNvSpPr/>
          <p:nvPr/>
        </p:nvSpPr>
        <p:spPr>
          <a:xfrm>
            <a:off x="5072066" y="5825540"/>
            <a:ext cx="3286148" cy="214314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5466" y="1491548"/>
            <a:ext cx="47863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863948" y="1692376"/>
            <a:ext cx="6157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52064" y="92976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accent2"/>
                </a:solidFill>
              </a:rPr>
              <a:t>ADOBE FLASH </a:t>
            </a:r>
          </a:p>
          <a:p>
            <a:r>
              <a:rPr lang="en-CA" sz="1200" dirty="0" smtClean="0">
                <a:solidFill>
                  <a:schemeClr val="accent2"/>
                </a:solidFill>
              </a:rPr>
              <a:t>BENCH MARK</a:t>
            </a:r>
            <a:endParaRPr lang="en-CA" sz="12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4414" y="1201452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BASIS FOR INTERACTIVE MEDIA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568" y="5220200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TIME WITH JS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93655" y="5503447"/>
            <a:ext cx="1959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TIME WITH CREATE JS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29833" y="5796969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TIME WITH ZIM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8768" y="6233718"/>
            <a:ext cx="80741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700" i="1" dirty="0" smtClean="0">
                <a:solidFill>
                  <a:schemeClr val="bg1">
                    <a:lumMod val="65000"/>
                  </a:schemeClr>
                </a:solidFill>
              </a:rPr>
              <a:t>CASE STUDY : ZIM saved over 200 lines of code on a 1500 line puzzle application (Nanora)</a:t>
            </a:r>
            <a:endParaRPr lang="en-CA" sz="1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37622" y="120827"/>
            <a:ext cx="1489767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1000 CONDITIONALS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8894" y="120827"/>
            <a:ext cx="872162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100 LOOPS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73632" y="120827"/>
            <a:ext cx="1042273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200 RETURNS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70413" y="478017"/>
            <a:ext cx="1249125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1300  { }  BLOCKS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643" y="478017"/>
            <a:ext cx="1193725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100 FUNCTIONS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0583" y="478017"/>
            <a:ext cx="1308371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00  ADDCHILD ( )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00892" y="101709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DISTILL FOR LESS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0" y="0"/>
            <a:ext cx="214282" cy="857208"/>
            <a:chOff x="0" y="5"/>
            <a:chExt cx="1431970" cy="160597"/>
          </a:xfrm>
        </p:grpSpPr>
        <p:sp>
          <p:nvSpPr>
            <p:cNvPr id="75" name="Rectangle 74"/>
            <p:cNvSpPr/>
            <p:nvPr/>
          </p:nvSpPr>
          <p:spPr>
            <a:xfrm>
              <a:off x="0" y="5"/>
              <a:ext cx="1431970" cy="535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08" y="53536"/>
              <a:ext cx="1428762" cy="5353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08" y="107071"/>
              <a:ext cx="1428762" cy="5353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3036" y="559580"/>
            <a:ext cx="171668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30" dirty="0" smtClean="0">
                <a:solidFill>
                  <a:schemeClr val="bg1">
                    <a:lumMod val="50000"/>
                  </a:schemeClr>
                </a:solidFill>
              </a:rPr>
              <a:t>tasks and build times </a:t>
            </a:r>
            <a:endParaRPr lang="en-CA" sz="133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72782" y="526833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+</a:t>
            </a:r>
            <a:endParaRPr lang="en-CA" sz="4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857232"/>
            <a:ext cx="9144000" cy="600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3" name="Picture 5" descr="D:\danzen\code\images\bits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17" y="1401219"/>
            <a:ext cx="2071702" cy="215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D:\danzen\code\learn\env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574" y="5624528"/>
            <a:ext cx="2664268" cy="576624"/>
          </a:xfrm>
          <a:prstGeom prst="rect">
            <a:avLst/>
          </a:prstGeom>
          <a:noFill/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75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SUPPORT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0" y="0"/>
            <a:ext cx="214282" cy="857213"/>
            <a:chOff x="0" y="5"/>
            <a:chExt cx="1431970" cy="160598"/>
          </a:xfrm>
        </p:grpSpPr>
        <p:sp>
          <p:nvSpPr>
            <p:cNvPr id="92" name="Rectangle 91"/>
            <p:cNvSpPr/>
            <p:nvPr/>
          </p:nvSpPr>
          <p:spPr>
            <a:xfrm>
              <a:off x="0" y="5"/>
              <a:ext cx="1431970" cy="802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08" y="80304"/>
              <a:ext cx="1428762" cy="40148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08" y="120455"/>
              <a:ext cx="1428762" cy="40148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208" y="40152"/>
              <a:ext cx="1428762" cy="4014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143108" y="29149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Documentation, Tutorials, Templates, Captures, Chat...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8992" y="2395530"/>
            <a:ext cx="4459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66FF"/>
                </a:solidFill>
              </a:rPr>
              <a:t>EXPANDABLE DOCUMENTATION</a:t>
            </a:r>
            <a:endParaRPr lang="en-CA" dirty="0" smtClean="0">
              <a:solidFill>
                <a:srgbClr val="FF66FF"/>
              </a:solidFill>
            </a:endParaRPr>
          </a:p>
          <a:p>
            <a:r>
              <a:rPr lang="en-CA" dirty="0" smtClean="0">
                <a:solidFill>
                  <a:srgbClr val="FF66FF"/>
                </a:solidFill>
              </a:rPr>
              <a:t>TARGETED sixty-four MAGICAL BUILDING TIPS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BASIC WORKSHOPS for EVERYONE</a:t>
            </a:r>
            <a:endParaRPr lang="en-CA" dirty="0">
              <a:solidFill>
                <a:srgbClr val="FF66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57554" y="1681150"/>
            <a:ext cx="443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DOCS, BITS </a:t>
            </a:r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LEARN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9" name="Picture 11" descr="D:\danzen\code\tri\doc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3552826"/>
            <a:ext cx="5214973" cy="29658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857232"/>
            <a:ext cx="9144000" cy="600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84" name="Picture 12" descr="D:\danzen\code\images\chat_s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5624520" y="6078029"/>
            <a:ext cx="986524" cy="357190"/>
          </a:xfrm>
          <a:prstGeom prst="rect">
            <a:avLst/>
          </a:prstGeom>
          <a:noFill/>
        </p:spPr>
      </p:pic>
      <p:pic>
        <p:nvPicPr>
          <p:cNvPr id="3083" name="Picture 11" descr="D:\danzen\code\images\chat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1000132" cy="362117"/>
          </a:xfrm>
          <a:prstGeom prst="rect">
            <a:avLst/>
          </a:prstGeom>
          <a:noFill/>
        </p:spPr>
      </p:pic>
      <p:pic>
        <p:nvPicPr>
          <p:cNvPr id="2052" name="Picture 4" descr="D:\danzen\code\tri\cn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008" y="5695966"/>
            <a:ext cx="1357322" cy="814393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75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SUPPORT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0" y="0"/>
            <a:ext cx="214282" cy="857213"/>
            <a:chOff x="0" y="5"/>
            <a:chExt cx="1431970" cy="160598"/>
          </a:xfrm>
        </p:grpSpPr>
        <p:sp>
          <p:nvSpPr>
            <p:cNvPr id="92" name="Rectangle 91"/>
            <p:cNvSpPr/>
            <p:nvPr/>
          </p:nvSpPr>
          <p:spPr>
            <a:xfrm>
              <a:off x="0" y="5"/>
              <a:ext cx="1431970" cy="802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08" y="80304"/>
              <a:ext cx="1428762" cy="40148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08" y="120455"/>
              <a:ext cx="1428762" cy="40148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208" y="40152"/>
              <a:ext cx="1428762" cy="4014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143108" y="29149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Documentation, Tutorials, Templates, Captures, Chat...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 descr="D:\danzen\code\capture\intr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91" y="3536750"/>
            <a:ext cx="5286412" cy="2973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943879" y="2609845"/>
            <a:ext cx="3406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solidFill>
                  <a:srgbClr val="FF66FF"/>
                </a:solidFill>
              </a:rPr>
              <a:t>SCREEN CAPTURE INTRO and INFO</a:t>
            </a:r>
            <a:endParaRPr lang="en-CA" dirty="0" smtClean="0">
              <a:solidFill>
                <a:srgbClr val="FF66FF"/>
              </a:solidFill>
            </a:endParaRPr>
          </a:p>
          <a:p>
            <a:pPr algn="r"/>
            <a:r>
              <a:rPr lang="en-CA" dirty="0" smtClean="0">
                <a:solidFill>
                  <a:srgbClr val="FF66FF"/>
                </a:solidFill>
              </a:rPr>
              <a:t>POWERFUL EASY TEMPLATES</a:t>
            </a:r>
            <a:endParaRPr lang="en-CA" dirty="0">
              <a:solidFill>
                <a:srgbClr val="FF66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300" y="1895465"/>
            <a:ext cx="4205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CAPTURE </a:t>
            </a:r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FRAME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2077" y="4124703"/>
            <a:ext cx="136486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CA" sz="1600" dirty="0" smtClean="0">
                <a:solidFill>
                  <a:srgbClr val="FF66FF"/>
                </a:solidFill>
              </a:rPr>
              <a:t>FACEBOOK</a:t>
            </a:r>
          </a:p>
          <a:p>
            <a:pPr algn="r"/>
            <a:r>
              <a:rPr lang="en-CA" sz="1600" dirty="0" smtClean="0">
                <a:solidFill>
                  <a:srgbClr val="FF66FF"/>
                </a:solidFill>
              </a:rPr>
              <a:t>GITHUB</a:t>
            </a:r>
          </a:p>
          <a:p>
            <a:pPr algn="r"/>
            <a:r>
              <a:rPr lang="en-CA" sz="1600" dirty="0" smtClean="0">
                <a:solidFill>
                  <a:srgbClr val="FF66FF"/>
                </a:solidFill>
              </a:rPr>
              <a:t>TWITTER</a:t>
            </a:r>
          </a:p>
          <a:p>
            <a:pPr algn="r"/>
            <a:r>
              <a:rPr lang="en-CA" sz="1600" dirty="0" smtClean="0">
                <a:solidFill>
                  <a:srgbClr val="FF66FF"/>
                </a:solidFill>
              </a:rPr>
              <a:t>GOOGLE PLUS</a:t>
            </a:r>
          </a:p>
          <a:p>
            <a:pPr algn="r"/>
            <a:r>
              <a:rPr lang="en-CA" sz="1600" dirty="0" smtClean="0">
                <a:solidFill>
                  <a:srgbClr val="FF66FF"/>
                </a:solidFill>
              </a:rPr>
              <a:t>WORDPRESS</a:t>
            </a:r>
          </a:p>
          <a:p>
            <a:pPr algn="r"/>
            <a:r>
              <a:rPr lang="en-CA" sz="1600" dirty="0" smtClean="0">
                <a:solidFill>
                  <a:srgbClr val="FF66FF"/>
                </a:solidFill>
              </a:rPr>
              <a:t>YOU TUBE</a:t>
            </a:r>
          </a:p>
        </p:txBody>
      </p:sp>
      <p:pic>
        <p:nvPicPr>
          <p:cNvPr id="3080" name="Picture 8" descr="D:\danzen\code\images\frame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7737" y="1861234"/>
            <a:ext cx="3906229" cy="2034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857232"/>
            <a:ext cx="9144000" cy="600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83" name="Picture 11" descr="D:\danzen\code\images\chat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1000132" cy="3621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289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OPPORTUNITIES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TextBox 92"/>
          <p:cNvSpPr txBox="1"/>
          <p:nvPr/>
        </p:nvSpPr>
        <p:spPr>
          <a:xfrm>
            <a:off x="2643174" y="29149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Sponsor, Promote, Code, Contribute, Teach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D:\danzen\code\images\he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485" y="4092519"/>
            <a:ext cx="3429024" cy="1203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D:\danzen\code\tri\nodis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111" y="4377684"/>
            <a:ext cx="2637600" cy="1450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71472" y="1352535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ZIM provides extra functionality to CreateJS</a:t>
            </a:r>
          </a:p>
          <a:p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 like jQuery to JavaScript and HTML</a:t>
            </a:r>
          </a:p>
          <a:p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80% of the top Million sites use jQuery </a:t>
            </a:r>
            <a:r>
              <a:rPr lang="en-CA" dirty="0" smtClean="0">
                <a:solidFill>
                  <a:srgbClr val="92D050"/>
                </a:solidFill>
              </a:rPr>
              <a:t>builtwith.com</a:t>
            </a:r>
            <a:endParaRPr lang="en-CA" sz="3200" dirty="0" smtClean="0">
              <a:solidFill>
                <a:srgbClr val="92D050"/>
              </a:solidFill>
            </a:endParaRPr>
          </a:p>
          <a:p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ZIM is a tool on the official CreateJS site</a:t>
            </a:r>
          </a:p>
          <a:p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CreateJS has been loaded BILLIONS of 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4348" y="5829316"/>
            <a:ext cx="432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E06ACA"/>
                </a:solidFill>
              </a:rPr>
              <a:t>LET’S </a:t>
            </a:r>
            <a:r>
              <a:rPr lang="en-CA" sz="3200" dirty="0" smtClean="0">
                <a:solidFill>
                  <a:srgbClr val="E06ACA"/>
                </a:solidFill>
              </a:rPr>
              <a:t>CONNECT</a:t>
            </a:r>
            <a:r>
              <a:rPr lang="en-CA" sz="2800" dirty="0" smtClean="0">
                <a:solidFill>
                  <a:srgbClr val="E06ACA"/>
                </a:solidFill>
              </a:rPr>
              <a:t>!</a:t>
            </a:r>
            <a:endParaRPr lang="en-CA" sz="2800" dirty="0">
              <a:solidFill>
                <a:srgbClr val="E06A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4" name="Picture 2" descr="D:\danzen\code\images\e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857652" cy="5252974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57158" y="6429396"/>
            <a:ext cx="42862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4429124" y="4000504"/>
            <a:ext cx="269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66FF"/>
                </a:solidFill>
              </a:rPr>
              <a:t>EASY SHAPES AND COLORS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MULTIUSER OPTION</a:t>
            </a:r>
            <a:endParaRPr lang="en-CA" dirty="0">
              <a:solidFill>
                <a:srgbClr val="FF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7686" y="3286124"/>
            <a:ext cx="3580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COLORING APPS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857232"/>
            <a:ext cx="4214810" cy="600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6" name="Picture 4" descr="D:\danzen\code\images\pix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35" y="1842124"/>
            <a:ext cx="2582952" cy="1636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D:\danzen\code\bits\screens\b_dr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34" y="3699512"/>
            <a:ext cx="3208083" cy="2555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57686" y="3286124"/>
            <a:ext cx="4441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DRAWING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4000504"/>
            <a:ext cx="364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66FF"/>
                </a:solidFill>
              </a:rPr>
              <a:t>from </a:t>
            </a:r>
            <a:r>
              <a:rPr lang="en-CA" dirty="0" smtClean="0">
                <a:solidFill>
                  <a:srgbClr val="FF66FF"/>
                </a:solidFill>
              </a:rPr>
              <a:t>PIXEL </a:t>
            </a:r>
            <a:r>
              <a:rPr lang="en-CA" dirty="0" smtClean="0">
                <a:solidFill>
                  <a:srgbClr val="FF66FF"/>
                </a:solidFill>
              </a:rPr>
              <a:t>ART APPS 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to SMOOTH RIBBONS with </a:t>
            </a:r>
            <a:r>
              <a:rPr lang="en-CA" dirty="0" smtClean="0">
                <a:solidFill>
                  <a:srgbClr val="FF66FF"/>
                </a:solidFill>
              </a:rPr>
              <a:t>DAMPING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anzen\code\images\nanor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86" y="3571562"/>
            <a:ext cx="4148772" cy="2682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57158" y="6429396"/>
            <a:ext cx="42862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5214942" y="857232"/>
            <a:ext cx="3929058" cy="600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" name="Picture 8" descr="D:\Desktop\vault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48879"/>
            <a:ext cx="3550209" cy="4608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07" y="3667554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>
                <a:solidFill>
                  <a:schemeClr val="bg1">
                    <a:lumMod val="65000"/>
                  </a:schemeClr>
                </a:solidFill>
              </a:rPr>
              <a:t>Meta Monks</a:t>
            </a:r>
            <a:endParaRPr lang="en-CA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770" y="2568355"/>
            <a:ext cx="4151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solidFill>
                  <a:srgbClr val="FF66FF"/>
                </a:solidFill>
              </a:rPr>
              <a:t>BUTTON, DIAL, SLIDER, etc. COMPONENTS</a:t>
            </a:r>
          </a:p>
          <a:p>
            <a:pPr algn="r"/>
            <a:r>
              <a:rPr lang="en-CA" dirty="0" smtClean="0">
                <a:solidFill>
                  <a:srgbClr val="FF66FF"/>
                </a:solidFill>
              </a:rPr>
              <a:t>DRAG, DROP and HIT TESTS</a:t>
            </a:r>
            <a:endParaRPr lang="en-CA" dirty="0">
              <a:solidFill>
                <a:srgbClr val="FF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4633" y="1925413"/>
            <a:ext cx="195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PUZZLES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57158" y="6429396"/>
            <a:ext cx="42862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586200" y="2571744"/>
            <a:ext cx="411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solidFill>
                  <a:srgbClr val="FF66FF"/>
                </a:solidFill>
              </a:rPr>
              <a:t>PAGES with RESPONSIVE LAYOUTS</a:t>
            </a:r>
            <a:endParaRPr lang="en-CA" dirty="0" smtClean="0">
              <a:solidFill>
                <a:srgbClr val="FF66FF"/>
              </a:solidFill>
            </a:endParaRPr>
          </a:p>
          <a:p>
            <a:pPr algn="r"/>
            <a:r>
              <a:rPr lang="en-CA" dirty="0" smtClean="0">
                <a:solidFill>
                  <a:srgbClr val="FF66FF"/>
                </a:solidFill>
              </a:rPr>
              <a:t>MOUSE MOVEMENT or </a:t>
            </a:r>
            <a:r>
              <a:rPr lang="en-CA" dirty="0" smtClean="0">
                <a:solidFill>
                  <a:srgbClr val="FF66FF"/>
                </a:solidFill>
              </a:rPr>
              <a:t>SCROLL PARALLAX</a:t>
            </a:r>
            <a:endParaRPr lang="en-CA" dirty="0" smtClean="0">
              <a:solidFill>
                <a:srgbClr val="FF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054" y="1928802"/>
            <a:ext cx="440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SWIPES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PARALLAX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4942" y="857232"/>
            <a:ext cx="3929058" cy="600076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3" name="Picture 3" descr="D:\danzen\code\images\p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57364"/>
            <a:ext cx="3276600" cy="3829050"/>
          </a:xfrm>
          <a:prstGeom prst="rect">
            <a:avLst/>
          </a:prstGeom>
          <a:noFill/>
        </p:spPr>
      </p:pic>
      <p:pic>
        <p:nvPicPr>
          <p:cNvPr id="5124" name="Picture 4" descr="D:\danzen\code\images\swipeT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20" y="3579497"/>
            <a:ext cx="2231576" cy="2681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 descr="D:\danzen\code\images\piec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4745" y="3579496"/>
            <a:ext cx="1772991" cy="2681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857232"/>
            <a:ext cx="9144000" cy="600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4797635" y="5357826"/>
            <a:ext cx="270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66FF"/>
                </a:solidFill>
              </a:rPr>
              <a:t>MOBILE or DESKTOP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ANIMATION, SOUND, DATA</a:t>
            </a:r>
            <a:endParaRPr lang="en-CA" dirty="0" smtClean="0">
              <a:solidFill>
                <a:srgbClr val="FF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6314" y="4714884"/>
            <a:ext cx="1724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GAMES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 descr="D:\danzen\gobstop\screens\47Inch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14422"/>
            <a:ext cx="5651761" cy="3177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D:\danzen\gobstop\screens\47Inch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13502"/>
            <a:ext cx="4000528" cy="22491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4546161" y="583407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66FF"/>
                </a:solidFill>
              </a:rPr>
              <a:t>SPECIFICATIONS,  AVATARS,  COLLAGES...</a:t>
            </a:r>
            <a:endParaRPr lang="en-CA" dirty="0" smtClean="0">
              <a:solidFill>
                <a:srgbClr val="FF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671" y="5572139"/>
            <a:ext cx="3762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CONFIGURATORS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D:\danzen\soup\samp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77988"/>
            <a:ext cx="6034106" cy="432749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786578" y="5033974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95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282" cy="85723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0" y="857232"/>
            <a:ext cx="9144000" cy="600076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D:\danzen\code\tri\sc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80" y="2390088"/>
            <a:ext cx="5568950" cy="3867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272330" y="2554736"/>
            <a:ext cx="15838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66FF"/>
                </a:solidFill>
              </a:rPr>
              <a:t>ANIMATED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SNAPPABLE </a:t>
            </a:r>
            <a:r>
              <a:rPr lang="en-CA" sz="1400" dirty="0" smtClean="0">
                <a:solidFill>
                  <a:srgbClr val="FF66FF"/>
                </a:solidFill>
              </a:rPr>
              <a:t>&amp;</a:t>
            </a:r>
            <a:endParaRPr lang="en-CA" dirty="0" smtClean="0">
              <a:solidFill>
                <a:srgbClr val="FF66FF"/>
              </a:solidFill>
            </a:endParaRPr>
          </a:p>
          <a:p>
            <a:r>
              <a:rPr lang="en-CA" dirty="0" smtClean="0">
                <a:solidFill>
                  <a:srgbClr val="FF66FF"/>
                </a:solidFill>
              </a:rPr>
              <a:t>TRACKABLE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ZIM SITE LOGO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COLLAGE </a:t>
            </a:r>
            <a:r>
              <a:rPr lang="en-CA" sz="1400" dirty="0" smtClean="0">
                <a:solidFill>
                  <a:srgbClr val="FF66FF"/>
                </a:solidFill>
              </a:rPr>
              <a:t>&amp;</a:t>
            </a:r>
            <a:endParaRPr lang="en-CA" dirty="0" smtClean="0">
              <a:solidFill>
                <a:srgbClr val="FF66FF"/>
              </a:solidFill>
            </a:endParaRPr>
          </a:p>
          <a:p>
            <a:r>
              <a:rPr lang="en-CA" dirty="0" smtClean="0">
                <a:solidFill>
                  <a:srgbClr val="FF66FF"/>
                </a:solidFill>
              </a:rPr>
              <a:t>ENGAGING AD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DISTILLED </a:t>
            </a:r>
          </a:p>
          <a:p>
            <a:r>
              <a:rPr lang="en-CA" dirty="0" smtClean="0">
                <a:solidFill>
                  <a:srgbClr val="FF66FF"/>
                </a:solidFill>
              </a:rPr>
              <a:t>TO 14K</a:t>
            </a:r>
            <a:endParaRPr lang="en-CA" dirty="0" smtClean="0">
              <a:solidFill>
                <a:srgbClr val="FF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204" y="1495782"/>
            <a:ext cx="5904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INTERACTIVE LOGOS </a:t>
            </a:r>
            <a:r>
              <a:rPr lang="en-CA" sz="3200" dirty="0" smtClean="0"/>
              <a:t>&amp;</a:t>
            </a:r>
            <a:r>
              <a:rPr lang="en-CA" sz="4000" dirty="0" smtClean="0"/>
              <a:t> ADS</a:t>
            </a:r>
            <a:endParaRPr lang="en-CA" sz="4000" dirty="0"/>
          </a:p>
        </p:txBody>
      </p:sp>
      <p:pic>
        <p:nvPicPr>
          <p:cNvPr id="1027" name="Picture 3" descr="D:\danzen\code\tri\exam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558" y="5260764"/>
            <a:ext cx="2032000" cy="393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285984" y="291490"/>
            <a:ext cx="51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Make Interactive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Media beyond Navigation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5" descr="D:\danzen\code\tri\logo_m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-24"/>
            <a:ext cx="984149" cy="84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367" y="132913"/>
            <a:ext cx="1752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en-C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14778" y="3757745"/>
            <a:ext cx="4714908" cy="257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285688" y="3757745"/>
            <a:ext cx="3786214" cy="257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5" name="Rectangle 44"/>
          <p:cNvSpPr/>
          <p:nvPr/>
        </p:nvSpPr>
        <p:spPr>
          <a:xfrm>
            <a:off x="285688" y="1757481"/>
            <a:ext cx="8643998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6" name="Rectangle 45"/>
          <p:cNvSpPr/>
          <p:nvPr/>
        </p:nvSpPr>
        <p:spPr>
          <a:xfrm>
            <a:off x="8000992" y="1862537"/>
            <a:ext cx="1143008" cy="3235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 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3929026" y="1900357"/>
            <a:ext cx="474810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0" name="Elbow Connector 49"/>
          <p:cNvCxnSpPr>
            <a:stCxn id="47" idx="2"/>
            <a:endCxn id="48" idx="0"/>
          </p:cNvCxnSpPr>
          <p:nvPr/>
        </p:nvCxnSpPr>
        <p:spPr>
          <a:xfrm rot="5400000">
            <a:off x="3754114" y="2059543"/>
            <a:ext cx="263727" cy="56090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7" idx="2"/>
            <a:endCxn id="49" idx="0"/>
          </p:cNvCxnSpPr>
          <p:nvPr/>
        </p:nvCxnSpPr>
        <p:spPr>
          <a:xfrm rot="16200000" flipH="1">
            <a:off x="4320356" y="2054209"/>
            <a:ext cx="263727" cy="571576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57258" y="1900357"/>
            <a:ext cx="487634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6480" y="1900357"/>
            <a:ext cx="644728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5688" y="3043365"/>
            <a:ext cx="864396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8000960" y="3167331"/>
            <a:ext cx="1143008" cy="3235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WHERE </a:t>
            </a:r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1851615" y="3186241"/>
            <a:ext cx="1000132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000992" y="3862801"/>
            <a:ext cx="1143008" cy="3235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</a:t>
            </a:r>
            <a:endParaRPr lang="en-CA" dirty="0"/>
          </a:p>
        </p:txBody>
      </p:sp>
      <p:sp>
        <p:nvSpPr>
          <p:cNvPr id="58" name="TextBox 57"/>
          <p:cNvSpPr txBox="1"/>
          <p:nvPr/>
        </p:nvSpPr>
        <p:spPr>
          <a:xfrm>
            <a:off x="2000200" y="3900621"/>
            <a:ext cx="567784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Elbow Connector 60"/>
          <p:cNvCxnSpPr>
            <a:stCxn id="58" idx="2"/>
            <a:endCxn id="59" idx="0"/>
          </p:cNvCxnSpPr>
          <p:nvPr/>
        </p:nvCxnSpPr>
        <p:spPr>
          <a:xfrm rot="5400000">
            <a:off x="1873361" y="4115711"/>
            <a:ext cx="318045" cy="503418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8" idx="2"/>
            <a:endCxn id="60" idx="0"/>
          </p:cNvCxnSpPr>
          <p:nvPr/>
        </p:nvCxnSpPr>
        <p:spPr>
          <a:xfrm rot="16200000" flipH="1">
            <a:off x="2304611" y="4187879"/>
            <a:ext cx="318045" cy="35908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7460" y="3829183"/>
            <a:ext cx="1406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accent5">
                    <a:lumMod val="75000"/>
                  </a:schemeClr>
                </a:solidFill>
              </a:rPr>
              <a:t>TEXT OPTIMIZED</a:t>
            </a:r>
            <a:endParaRPr lang="en-CA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86216" y="3829183"/>
            <a:ext cx="15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accent5">
                    <a:lumMod val="75000"/>
                  </a:schemeClr>
                </a:solidFill>
              </a:rPr>
              <a:t>DRAW OPTIMIZED</a:t>
            </a:r>
            <a:endParaRPr lang="en-CA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6" name="Elbow Connector 65"/>
          <p:cNvCxnSpPr>
            <a:stCxn id="58" idx="2"/>
            <a:endCxn id="65" idx="0"/>
          </p:cNvCxnSpPr>
          <p:nvPr/>
        </p:nvCxnSpPr>
        <p:spPr>
          <a:xfrm rot="5400000">
            <a:off x="1424616" y="3666966"/>
            <a:ext cx="318045" cy="140090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30488" y="3900621"/>
            <a:ext cx="554960" cy="307777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BOM</a:t>
            </a:r>
            <a:endParaRPr lang="en-CA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4269089" y="3186241"/>
            <a:ext cx="1000132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77826" y="3186241"/>
            <a:ext cx="100013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6564" y="3186241"/>
            <a:ext cx="100013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60352" y="3186241"/>
            <a:ext cx="100013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2878" y="3186241"/>
            <a:ext cx="1000132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2" name="Elbow Connector 81"/>
          <p:cNvCxnSpPr>
            <a:stCxn id="53" idx="2"/>
          </p:cNvCxnSpPr>
          <p:nvPr/>
        </p:nvCxnSpPr>
        <p:spPr>
          <a:xfrm rot="16200000" flipH="1">
            <a:off x="6478651" y="2338327"/>
            <a:ext cx="263727" cy="334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53" idx="2"/>
            <a:endCxn id="81" idx="0"/>
          </p:cNvCxnSpPr>
          <p:nvPr/>
        </p:nvCxnSpPr>
        <p:spPr>
          <a:xfrm rot="5400000">
            <a:off x="6108827" y="1971843"/>
            <a:ext cx="263727" cy="736308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53" idx="2"/>
            <a:endCxn id="80" idx="0"/>
          </p:cNvCxnSpPr>
          <p:nvPr/>
        </p:nvCxnSpPr>
        <p:spPr>
          <a:xfrm rot="16200000" flipH="1">
            <a:off x="6889055" y="1927922"/>
            <a:ext cx="261176" cy="82159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52" idx="2"/>
            <a:endCxn id="85" idx="0"/>
          </p:cNvCxnSpPr>
          <p:nvPr/>
        </p:nvCxnSpPr>
        <p:spPr>
          <a:xfrm rot="5400000">
            <a:off x="1170396" y="2041181"/>
            <a:ext cx="263727" cy="597633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86" idx="0"/>
            <a:endCxn id="52" idx="2"/>
          </p:cNvCxnSpPr>
          <p:nvPr/>
        </p:nvCxnSpPr>
        <p:spPr>
          <a:xfrm rot="16200000" flipV="1">
            <a:off x="1811602" y="1997608"/>
            <a:ext cx="263727" cy="68478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85688" y="5043629"/>
            <a:ext cx="32751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ASSETS :  Fluid Text,  Images,  Forms,  Tags,</a:t>
            </a: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Audio,  Video  (less integrated)</a:t>
            </a:r>
          </a:p>
          <a:p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ACTIONS:  Navigate (Press, Swipe),  </a:t>
            </a: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Hide / Show,  Animate,  Submit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04938" y="5043629"/>
            <a:ext cx="45310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ASSETS :  Fluid Images,  Text,  Components, </a:t>
            </a: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Containers,  Sound,  Animation</a:t>
            </a:r>
          </a:p>
          <a:p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ACTIONS:  Drag and Drop, Hit Tests, Scale, Rotate, Animate, </a:t>
            </a: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Navigate (Press, Swipe, Key),  Add / Remove,  Cache,  Mask 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5720" y="6438149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accent5">
                    <a:lumMod val="75000"/>
                  </a:schemeClr>
                </a:solidFill>
              </a:rPr>
              <a:t>AR – Augmented Reality,  MR – Mixed Reality,  VR – Virtual Reality,  DOM – Document Object Model,  BOM – Bitmap Object Model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85720" y="1026281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Rectangle 108"/>
          <p:cNvSpPr/>
          <p:nvPr/>
        </p:nvSpPr>
        <p:spPr>
          <a:xfrm>
            <a:off x="8001024" y="1150247"/>
            <a:ext cx="1143008" cy="3235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WHY </a:t>
            </a:r>
            <a:endParaRPr lang="en-CA" dirty="0"/>
          </a:p>
        </p:txBody>
      </p:sp>
      <p:sp>
        <p:nvSpPr>
          <p:cNvPr id="110" name="TextBox 109"/>
          <p:cNvSpPr txBox="1"/>
          <p:nvPr/>
        </p:nvSpPr>
        <p:spPr>
          <a:xfrm>
            <a:off x="642910" y="1158145"/>
            <a:ext cx="129272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05763" y="1158145"/>
            <a:ext cx="1088328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64218" y="1158145"/>
            <a:ext cx="1052276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586621" y="1158145"/>
            <a:ext cx="874699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631447" y="1158145"/>
            <a:ext cx="777533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79106" y="1158145"/>
            <a:ext cx="1113190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8" name="Elbow Connector 117"/>
          <p:cNvCxnSpPr>
            <a:stCxn id="67" idx="2"/>
            <a:endCxn id="71" idx="0"/>
          </p:cNvCxnSpPr>
          <p:nvPr/>
        </p:nvCxnSpPr>
        <p:spPr>
          <a:xfrm rot="5400000">
            <a:off x="5430703" y="3649177"/>
            <a:ext cx="318045" cy="1436486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67" idx="2"/>
            <a:endCxn id="107" idx="0"/>
          </p:cNvCxnSpPr>
          <p:nvPr/>
        </p:nvCxnSpPr>
        <p:spPr>
          <a:xfrm rot="16200000" flipH="1">
            <a:off x="6941895" y="3574470"/>
            <a:ext cx="318045" cy="158589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67" idx="2"/>
            <a:endCxn id="69" idx="0"/>
          </p:cNvCxnSpPr>
          <p:nvPr/>
        </p:nvCxnSpPr>
        <p:spPr>
          <a:xfrm rot="16200000" flipH="1">
            <a:off x="6417530" y="4098836"/>
            <a:ext cx="318045" cy="537168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67" idx="2"/>
            <a:endCxn id="68" idx="0"/>
          </p:cNvCxnSpPr>
          <p:nvPr/>
        </p:nvCxnSpPr>
        <p:spPr>
          <a:xfrm rot="5400000">
            <a:off x="5906179" y="4124653"/>
            <a:ext cx="318045" cy="485534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149317" y="291490"/>
            <a:ext cx="548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Taxonomy of Interactive Media – generalized / simplified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9" name="Elbow Connector 128"/>
          <p:cNvCxnSpPr>
            <a:stCxn id="58" idx="2"/>
            <a:endCxn id="127" idx="0"/>
          </p:cNvCxnSpPr>
          <p:nvPr/>
        </p:nvCxnSpPr>
        <p:spPr>
          <a:xfrm rot="16200000" flipH="1">
            <a:off x="2741185" y="3751304"/>
            <a:ext cx="318045" cy="1232231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68207" y="4526443"/>
            <a:ext cx="581992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JS  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28088" y="4526443"/>
            <a:ext cx="571504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6047" y="4526443"/>
            <a:ext cx="614271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HTML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26992" y="4526443"/>
            <a:ext cx="590883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83086" y="4526443"/>
            <a:ext cx="924099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CreateJS 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1183" y="4526443"/>
            <a:ext cx="780598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CANVAS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77480" y="4526443"/>
            <a:ext cx="677686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jQuery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72396" y="4526443"/>
            <a:ext cx="642941" cy="307777"/>
          </a:xfrm>
          <a:prstGeom prst="rect">
            <a:avLst/>
          </a:prstGeom>
          <a:solidFill>
            <a:schemeClr val="bg1"/>
          </a:solidFill>
          <a:ln w="3175">
            <a:solidFill>
              <a:srgbClr val="FF66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FF66FF"/>
                </a:solidFill>
              </a:rPr>
              <a:t>ZIM</a:t>
            </a:r>
            <a:endParaRPr lang="en-CA" sz="1400" dirty="0">
              <a:solidFill>
                <a:srgbClr val="FF66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4646" y="2471861"/>
            <a:ext cx="781752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16" y="2471861"/>
            <a:ext cx="903581" cy="307777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66858" y="2471861"/>
            <a:ext cx="546945" cy="307777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2D  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77008" y="2469310"/>
            <a:ext cx="50687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3D 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01468" y="2471861"/>
            <a:ext cx="542136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002" y="2471861"/>
            <a:ext cx="1006879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BROCHURE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14448" y="2471861"/>
            <a:ext cx="1142813" cy="307777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0" y="0"/>
            <a:ext cx="214282" cy="857213"/>
            <a:chOff x="0" y="5"/>
            <a:chExt cx="1431970" cy="160598"/>
          </a:xfrm>
        </p:grpSpPr>
        <p:sp>
          <p:nvSpPr>
            <p:cNvPr id="92" name="Rectangle 91"/>
            <p:cNvSpPr/>
            <p:nvPr/>
          </p:nvSpPr>
          <p:spPr>
            <a:xfrm>
              <a:off x="0" y="5"/>
              <a:ext cx="1431970" cy="802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08" y="80304"/>
              <a:ext cx="1428762" cy="80299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991658" y="246931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Unity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4" name="Straight Connector 103"/>
          <p:cNvCxnSpPr>
            <a:stCxn id="80" idx="3"/>
            <a:endCxn id="100" idx="1"/>
          </p:cNvCxnSpPr>
          <p:nvPr/>
        </p:nvCxnSpPr>
        <p:spPr>
          <a:xfrm>
            <a:off x="7683878" y="2623199"/>
            <a:ext cx="30778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537</Words>
  <Application>Microsoft Office PowerPoint</Application>
  <PresentationFormat>On-screen Show (4:3)</PresentationFormat>
  <Paragraphs>192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Zen</dc:creator>
  <cp:lastModifiedBy>Dan Zen</cp:lastModifiedBy>
  <cp:revision>254</cp:revision>
  <dcterms:created xsi:type="dcterms:W3CDTF">2016-08-21T20:13:41Z</dcterms:created>
  <dcterms:modified xsi:type="dcterms:W3CDTF">2016-08-25T14:22:02Z</dcterms:modified>
</cp:coreProperties>
</file>